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32"/>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34" r:id="rId72"/>
    <p:sldId id="503" r:id="rId73"/>
    <p:sldId id="453" r:id="rId74"/>
    <p:sldId id="454" r:id="rId75"/>
    <p:sldId id="456" r:id="rId76"/>
    <p:sldId id="455" r:id="rId77"/>
    <p:sldId id="524" r:id="rId78"/>
    <p:sldId id="313" r:id="rId79"/>
    <p:sldId id="350" r:id="rId80"/>
    <p:sldId id="403" r:id="rId81"/>
    <p:sldId id="349" r:id="rId82"/>
    <p:sldId id="480" r:id="rId83"/>
    <p:sldId id="379" r:id="rId84"/>
    <p:sldId id="512" r:id="rId85"/>
    <p:sldId id="437" r:id="rId86"/>
    <p:sldId id="387" r:id="rId87"/>
    <p:sldId id="526" r:id="rId88"/>
    <p:sldId id="438" r:id="rId89"/>
    <p:sldId id="388" r:id="rId90"/>
    <p:sldId id="399" r:id="rId91"/>
    <p:sldId id="400" r:id="rId92"/>
    <p:sldId id="527" r:id="rId93"/>
    <p:sldId id="425" r:id="rId94"/>
    <p:sldId id="539" r:id="rId95"/>
    <p:sldId id="386" r:id="rId96"/>
    <p:sldId id="440" r:id="rId97"/>
    <p:sldId id="385" r:id="rId98"/>
    <p:sldId id="390" r:id="rId99"/>
    <p:sldId id="528" r:id="rId100"/>
    <p:sldId id="426" r:id="rId101"/>
    <p:sldId id="380" r:id="rId102"/>
    <p:sldId id="442" r:id="rId103"/>
    <p:sldId id="535" r:id="rId104"/>
    <p:sldId id="427" r:id="rId105"/>
    <p:sldId id="381" r:id="rId106"/>
    <p:sldId id="428" r:id="rId107"/>
    <p:sldId id="382" r:id="rId108"/>
    <p:sldId id="429" r:id="rId109"/>
    <p:sldId id="536" r:id="rId110"/>
    <p:sldId id="383" r:id="rId111"/>
    <p:sldId id="538" r:id="rId112"/>
    <p:sldId id="529" r:id="rId113"/>
    <p:sldId id="445" r:id="rId114"/>
    <p:sldId id="396" r:id="rId115"/>
    <p:sldId id="537" r:id="rId116"/>
    <p:sldId id="430" r:id="rId117"/>
    <p:sldId id="540" r:id="rId118"/>
    <p:sldId id="398" r:id="rId119"/>
    <p:sldId id="517" r:id="rId120"/>
    <p:sldId id="397" r:id="rId121"/>
    <p:sldId id="530" r:id="rId122"/>
    <p:sldId id="525" r:id="rId123"/>
    <p:sldId id="322" r:id="rId124"/>
    <p:sldId id="531" r:id="rId125"/>
    <p:sldId id="533" r:id="rId126"/>
    <p:sldId id="467" r:id="rId127"/>
    <p:sldId id="303" r:id="rId128"/>
    <p:sldId id="304" r:id="rId129"/>
    <p:sldId id="488" r:id="rId130"/>
    <p:sldId id="518"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a:srgbClr val="6E5348"/>
    <a:srgbClr val="F4F4F4"/>
    <a:srgbClr val="706E6F"/>
    <a:srgbClr val="B381D9"/>
    <a:srgbClr val="F1F1F1"/>
    <a:srgbClr val="15965A"/>
    <a:srgbClr val="1E1E1E"/>
    <a:srgbClr val="00698E"/>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6357" autoAdjust="0"/>
  </p:normalViewPr>
  <p:slideViewPr>
    <p:cSldViewPr snapToGrid="0">
      <p:cViewPr varScale="1">
        <p:scale>
          <a:sx n="110" d="100"/>
          <a:sy n="110" d="100"/>
        </p:scale>
        <p:origin x="342" y="84"/>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8.xml"/><Relationship Id="rId1" Type="http://schemas.openxmlformats.org/officeDocument/2006/relationships/notesMaster" Target="../notesMasters/notesMaster1.xml"/><Relationship Id="rId4" Type="http://schemas.openxmlformats.org/officeDocument/2006/relationships/hyperlink" Target="https://nl.wikibooks.org/wiki/Gedichten_uit_de_wereldliteratuur/Lasciate_ogni_speranza,_voi_ch%27entra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https://dsmsuite.github.io/argouml/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2986281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95</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101</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107</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https://www.zdnet.com/article/linus-torvalds-on-where-rust-will-fit-into-linux/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109</a:t>
            </a:fld>
            <a:endParaRPr lang="en-US"/>
          </a:p>
        </p:txBody>
      </p:sp>
    </p:spTree>
    <p:extLst>
      <p:ext uri="{BB962C8B-B14F-4D97-AF65-F5344CB8AC3E}">
        <p14:creationId xmlns:p14="http://schemas.microsoft.com/office/powerpoint/2010/main" val="1216055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110</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114</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116</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126</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US" dirty="0"/>
          </a:p>
          <a:p>
            <a:r>
              <a:rPr lang="en-US" dirty="0"/>
              <a:t>From Dante - </a:t>
            </a:r>
            <a:r>
              <a:rPr lang="nl-NL" i="1" dirty="0"/>
              <a:t>La Divina Commedia</a:t>
            </a:r>
            <a:endParaRPr lang="en-US" dirty="0"/>
          </a:p>
          <a:p>
            <a:r>
              <a:rPr lang="en-US" dirty="0">
                <a:hlinkClick r:id="rId4"/>
              </a:rPr>
              <a:t>https://nl.wikibooks.org/wiki/Gedichten_uit_de_wereldliteratuur/Lasciate_ogni_speranza,_voi_ch%27entrate</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128</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129</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 y="-1304832"/>
            <a:ext cx="12195898" cy="61089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408225" y="628233"/>
            <a:ext cx="11582652" cy="2800767"/>
          </a:xfrm>
          <a:prstGeom prst="rect">
            <a:avLst/>
          </a:prstGeom>
          <a:solidFill>
            <a:srgbClr val="00B0F0">
              <a:alpha val="78000"/>
            </a:srgbClr>
          </a:solidFill>
        </p:spPr>
        <p:txBody>
          <a:bodyPr wrap="square">
            <a:spAutoFit/>
          </a:bodyPr>
          <a:lstStyle/>
          <a:p>
            <a:pPr algn="ctr"/>
            <a:r>
              <a:rPr lang="en-US" sz="96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pic>
        <p:nvPicPr>
          <p:cNvPr id="3" name="Picture 2" descr="Shape&#10;&#10;Description automatically generated">
            <a:extLst>
              <a:ext uri="{FF2B5EF4-FFF2-40B4-BE49-F238E27FC236}">
                <a16:creationId xmlns:a16="http://schemas.microsoft.com/office/drawing/2014/main" id="{81F526D0-117E-4860-971A-225313090A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400" y="3687902"/>
            <a:ext cx="1524265" cy="2471850"/>
          </a:xfrm>
          <a:prstGeom prst="rect">
            <a:avLst/>
          </a:prstGeom>
        </p:spPr>
      </p:pic>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
        <p:nvSpPr>
          <p:cNvPr id="3" name="Rounded Rectangular Callout 4">
            <a:extLst>
              <a:ext uri="{FF2B5EF4-FFF2-40B4-BE49-F238E27FC236}">
                <a16:creationId xmlns:a16="http://schemas.microsoft.com/office/drawing/2014/main" id="{95586FB7-2803-4E96-8714-581E2940902A}"/>
              </a:ext>
            </a:extLst>
          </p:cNvPr>
          <p:cNvSpPr/>
          <p:nvPr/>
        </p:nvSpPr>
        <p:spPr>
          <a:xfrm>
            <a:off x="825929" y="2739210"/>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Defect here</a:t>
            </a:r>
          </a:p>
        </p:txBody>
      </p:sp>
    </p:spTree>
    <p:extLst>
      <p:ext uri="{BB962C8B-B14F-4D97-AF65-F5344CB8AC3E}">
        <p14:creationId xmlns:p14="http://schemas.microsoft.com/office/powerpoint/2010/main" val="17327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brass&#10;&#10;Description automatically generated">
            <a:extLst>
              <a:ext uri="{FF2B5EF4-FFF2-40B4-BE49-F238E27FC236}">
                <a16:creationId xmlns:a16="http://schemas.microsoft.com/office/drawing/2014/main" id="{531032CF-8053-42BD-9655-92673D87F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897" y="0"/>
            <a:ext cx="8923504" cy="6692629"/>
          </a:xfrm>
          <a:prstGeom prst="rect">
            <a:avLst/>
          </a:prstGeom>
        </p:spPr>
      </p:pic>
    </p:spTree>
    <p:extLst>
      <p:ext uri="{BB962C8B-B14F-4D97-AF65-F5344CB8AC3E}">
        <p14:creationId xmlns:p14="http://schemas.microsoft.com/office/powerpoint/2010/main" val="3700336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A234E-0508-461C-BE7B-50F1F987D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7294" y="0"/>
            <a:ext cx="11170596" cy="6858000"/>
          </a:xfrm>
          <a:prstGeom prst="rect">
            <a:avLst/>
          </a:prstGeom>
        </p:spPr>
      </p:pic>
      <p:sp>
        <p:nvSpPr>
          <p:cNvPr id="3" name="Rectangle 2">
            <a:extLst>
              <a:ext uri="{FF2B5EF4-FFF2-40B4-BE49-F238E27FC236}">
                <a16:creationId xmlns:a16="http://schemas.microsoft.com/office/drawing/2014/main" id="{72A81863-52D1-4A26-8459-7FC965EACCB4}"/>
              </a:ext>
            </a:extLst>
          </p:cNvPr>
          <p:cNvSpPr/>
          <p:nvPr/>
        </p:nvSpPr>
        <p:spPr>
          <a:xfrm>
            <a:off x="1167319" y="1141349"/>
            <a:ext cx="3929975" cy="3970318"/>
          </a:xfrm>
          <a:prstGeom prst="rect">
            <a:avLst/>
          </a:prstGeom>
        </p:spPr>
        <p:txBody>
          <a:bodyPr wrap="square">
            <a:spAutoFit/>
          </a:bodyPr>
          <a:lstStyle/>
          <a:p>
            <a:r>
              <a:rPr lang="en-US" dirty="0"/>
              <a:t>Torvalds thinks "Rust's primary first target seems to be drivers, simply because that's where you find just a lot of different possible targets, and you have these individual parts of the kernel that are fairly small and independent. </a:t>
            </a:r>
          </a:p>
          <a:p>
            <a:endParaRPr lang="en-US" dirty="0"/>
          </a:p>
          <a:p>
            <a:r>
              <a:rPr lang="en-US" dirty="0" err="1"/>
              <a:t>Kroah</a:t>
            </a:r>
            <a:r>
              <a:rPr lang="en-US" dirty="0"/>
              <a:t>-Hartman agrees that "drivers are probably the first place for an attempt like this as they are the 'end </a:t>
            </a:r>
            <a:r>
              <a:rPr lang="en-US" dirty="0" err="1"/>
              <a:t>leafs'</a:t>
            </a:r>
            <a:r>
              <a:rPr lang="en-US" dirty="0"/>
              <a:t> of the tree of dependencies in the kernel source. They depend on core kernel functionality, but nothing depends on them."  </a:t>
            </a:r>
            <a:endParaRPr lang="en-NL" dirty="0"/>
          </a:p>
        </p:txBody>
      </p:sp>
      <p:sp>
        <p:nvSpPr>
          <p:cNvPr id="6" name="Rectangle 5">
            <a:extLst>
              <a:ext uri="{FF2B5EF4-FFF2-40B4-BE49-F238E27FC236}">
                <a16:creationId xmlns:a16="http://schemas.microsoft.com/office/drawing/2014/main" id="{1FF1542B-A7C9-413D-96C0-79DA431B6A5A}"/>
              </a:ext>
            </a:extLst>
          </p:cNvPr>
          <p:cNvSpPr/>
          <p:nvPr/>
        </p:nvSpPr>
        <p:spPr>
          <a:xfrm>
            <a:off x="1167319" y="199506"/>
            <a:ext cx="3204981" cy="707886"/>
          </a:xfrm>
          <a:prstGeom prst="rect">
            <a:avLst/>
          </a:prstGeom>
        </p:spPr>
        <p:txBody>
          <a:bodyPr wrap="square">
            <a:spAutoFit/>
          </a:bodyPr>
          <a:lstStyle/>
          <a:p>
            <a:r>
              <a:rPr lang="en-US" sz="2000" b="1" dirty="0"/>
              <a:t>Linus Torvalds on where Rust will fit into Linux</a:t>
            </a:r>
          </a:p>
        </p:txBody>
      </p:sp>
      <p:sp>
        <p:nvSpPr>
          <p:cNvPr id="7" name="Title 1">
            <a:extLst>
              <a:ext uri="{FF2B5EF4-FFF2-40B4-BE49-F238E27FC236}">
                <a16:creationId xmlns:a16="http://schemas.microsoft.com/office/drawing/2014/main" id="{8ED0F14F-8EA8-4542-AEB3-E1873AC65D40}"/>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51237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A9CAC-A302-467D-B973-C00F8250948E}"/>
              </a:ext>
            </a:extLst>
          </p:cNvPr>
          <p:cNvPicPr>
            <a:picLocks noChangeAspect="1"/>
          </p:cNvPicPr>
          <p:nvPr/>
        </p:nvPicPr>
        <p:blipFill>
          <a:blip r:embed="rId3"/>
          <a:stretch>
            <a:fillRect/>
          </a:stretch>
        </p:blipFill>
        <p:spPr>
          <a:xfrm>
            <a:off x="0" y="0"/>
            <a:ext cx="12222476"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C0250-2374-45AF-A843-7DA554AA8B06}"/>
              </a:ext>
            </a:extLst>
          </p:cNvPr>
          <p:cNvPicPr>
            <a:picLocks noChangeAspect="1"/>
          </p:cNvPicPr>
          <p:nvPr/>
        </p:nvPicPr>
        <p:blipFill>
          <a:blip r:embed="rId2"/>
          <a:stretch>
            <a:fillRect/>
          </a:stretch>
        </p:blipFill>
        <p:spPr>
          <a:xfrm>
            <a:off x="-96571" y="0"/>
            <a:ext cx="12288571" cy="6858000"/>
          </a:xfrm>
          <a:prstGeom prst="rect">
            <a:avLst/>
          </a:prstGeom>
        </p:spPr>
      </p:pic>
    </p:spTree>
    <p:extLst>
      <p:ext uri="{BB962C8B-B14F-4D97-AF65-F5344CB8AC3E}">
        <p14:creationId xmlns:p14="http://schemas.microsoft.com/office/powerpoint/2010/main" val="27121736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596809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A01E6E-13E5-4676-B9A1-54BBF4EA3645}"/>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
        <p:nvSpPr>
          <p:cNvPr id="5" name="Rectangle 4">
            <a:extLst>
              <a:ext uri="{FF2B5EF4-FFF2-40B4-BE49-F238E27FC236}">
                <a16:creationId xmlns:a16="http://schemas.microsoft.com/office/drawing/2014/main" id="{0CF88522-09DD-4931-B6E8-DB107D483CD5}"/>
              </a:ext>
            </a:extLst>
          </p:cNvPr>
          <p:cNvSpPr/>
          <p:nvPr/>
        </p:nvSpPr>
        <p:spPr>
          <a:xfrm>
            <a:off x="2931268" y="1452133"/>
            <a:ext cx="6096000" cy="2800767"/>
          </a:xfrm>
          <a:prstGeom prst="rect">
            <a:avLst/>
          </a:prstGeom>
        </p:spPr>
        <p:txBody>
          <a:bodyPr>
            <a:spAutoFit/>
          </a:bodyPr>
          <a:lstStyle/>
          <a:p>
            <a:r>
              <a:rPr lang="en-US" sz="4400" dirty="0">
                <a:solidFill>
                  <a:schemeClr val="bg2">
                    <a:lumMod val="50000"/>
                  </a:schemeClr>
                </a:solidFill>
              </a:rPr>
              <a:t>The Spring development team manages software dependencies currently using Structure101</a:t>
            </a:r>
          </a:p>
        </p:txBody>
      </p:sp>
    </p:spTree>
    <p:extLst>
      <p:ext uri="{BB962C8B-B14F-4D97-AF65-F5344CB8AC3E}">
        <p14:creationId xmlns:p14="http://schemas.microsoft.com/office/powerpoint/2010/main" val="2866013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is required</a:t>
            </a:r>
          </a:p>
          <a:p>
            <a:endParaRPr lang="en-US" sz="4300" dirty="0">
              <a:solidFill>
                <a:schemeClr val="bg1"/>
              </a:solidFill>
            </a:endParaRPr>
          </a:p>
          <a:p>
            <a:r>
              <a:rPr lang="en-US" sz="4300" dirty="0">
                <a:solidFill>
                  <a:schemeClr val="bg1"/>
                </a:solidFill>
              </a:rPr>
              <a:t>Visualization can help</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953126" y="3096664"/>
            <a:ext cx="7569799" cy="1107996"/>
          </a:xfrm>
          <a:prstGeom prst="rect">
            <a:avLst/>
          </a:prstGeom>
          <a:noFill/>
        </p:spPr>
        <p:txBody>
          <a:bodyPr wrap="square" rtlCol="0">
            <a:spAutoFit/>
          </a:bodyPr>
          <a:lstStyle/>
          <a:p>
            <a:r>
              <a:rPr lang="en-US" sz="6600" dirty="0">
                <a:solidFill>
                  <a:schemeClr val="bg1"/>
                </a:solidFill>
              </a:rPr>
              <a:t>Best time to start ?</a:t>
            </a:r>
            <a:endParaRPr lang="en-NL" sz="6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7916"/>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a:extLst>
              <a:ext uri="{FF2B5EF4-FFF2-40B4-BE49-F238E27FC236}">
                <a16:creationId xmlns:a16="http://schemas.microsoft.com/office/drawing/2014/main" id="{4055EB95-DF43-4CE5-A26E-3C06CAE648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295" y="692039"/>
            <a:ext cx="3267431" cy="5298684"/>
          </a:xfrm>
          <a:prstGeom prst="rect">
            <a:avLst/>
          </a:prstGeom>
        </p:spPr>
      </p:pic>
    </p:spTree>
    <p:extLst>
      <p:ext uri="{BB962C8B-B14F-4D97-AF65-F5344CB8AC3E}">
        <p14:creationId xmlns:p14="http://schemas.microsoft.com/office/powerpoint/2010/main" val="45618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306670" y="418567"/>
            <a:ext cx="10478061" cy="4462760"/>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Dot, </a:t>
            </a:r>
            <a:r>
              <a:rPr lang="en-US" sz="2800" dirty="0" err="1">
                <a:solidFill>
                  <a:schemeClr val="bg1"/>
                </a:solidFill>
              </a:rPr>
              <a:t>GraphML</a:t>
            </a:r>
            <a:r>
              <a:rPr lang="en-US" sz="2800" dirty="0">
                <a:solidFill>
                  <a:schemeClr val="bg1"/>
                </a:solidFill>
              </a:rPr>
              <a:t> and </a:t>
            </a:r>
            <a:r>
              <a:rPr lang="en-US" sz="2800" dirty="0" err="1">
                <a:solidFill>
                  <a:schemeClr val="bg1"/>
                </a:solidFill>
              </a:rPr>
              <a:t>Gexf</a:t>
            </a:r>
            <a:endParaRPr lang="en-US" sz="2800" dirty="0">
              <a:solidFill>
                <a:schemeClr val="bg1"/>
              </a:solidFill>
            </a:endParaRPr>
          </a:p>
          <a:p>
            <a:endParaRPr lang="en-US" sz="2800" dirty="0">
              <a:solidFill>
                <a:schemeClr val="bg1"/>
              </a:solidFill>
            </a:endParaRPr>
          </a:p>
          <a:p>
            <a:r>
              <a:rPr lang="en-US" sz="2800" dirty="0">
                <a:solidFill>
                  <a:schemeClr val="bg1"/>
                </a:solidFill>
              </a:rPr>
              <a:t>	Analyze C/C++ using build info from make files</a:t>
            </a:r>
          </a:p>
          <a:p>
            <a:endParaRPr lang="en-US" sz="2800" dirty="0">
              <a:solidFill>
                <a:schemeClr val="bg1"/>
              </a:solidFill>
            </a:endParaRPr>
          </a:p>
          <a:p>
            <a:r>
              <a:rPr lang="en-US" sz="2800" dirty="0">
                <a:solidFill>
                  <a:schemeClr val="bg1"/>
                </a:solidFill>
              </a:rPr>
              <a:t>	Linux support</a:t>
            </a:r>
          </a:p>
          <a:p>
            <a:endParaRPr lang="en-US" sz="2800" dirty="0">
              <a:solidFill>
                <a:schemeClr val="bg1"/>
              </a:solidFill>
            </a:endParaRPr>
          </a:p>
          <a:p>
            <a:r>
              <a:rPr lang="en-US" sz="2800" dirty="0">
                <a:solidFill>
                  <a:schemeClr val="bg1"/>
                </a:solidFill>
              </a:rPr>
              <a:t>	Support more and better portioning algorithms</a:t>
            </a:r>
          </a:p>
        </p:txBody>
      </p:sp>
      <p:grpSp>
        <p:nvGrpSpPr>
          <p:cNvPr id="11" name="Group 10">
            <a:extLst>
              <a:ext uri="{FF2B5EF4-FFF2-40B4-BE49-F238E27FC236}">
                <a16:creationId xmlns:a16="http://schemas.microsoft.com/office/drawing/2014/main" id="{179DE172-B37A-497F-8837-1FA552CC6C30}"/>
              </a:ext>
            </a:extLst>
          </p:cNvPr>
          <p:cNvGrpSpPr/>
          <p:nvPr/>
        </p:nvGrpSpPr>
        <p:grpSpPr>
          <a:xfrm>
            <a:off x="2358280" y="4881327"/>
            <a:ext cx="2143125" cy="1800493"/>
            <a:chOff x="9179423" y="418567"/>
            <a:chExt cx="2143125" cy="1800493"/>
          </a:xfrm>
        </p:grpSpPr>
        <p:pic>
          <p:nvPicPr>
            <p:cNvPr id="7" name="Picture 6" descr="A picture containing text, clipart&#10;&#10;Description automatically generated">
              <a:extLst>
                <a:ext uri="{FF2B5EF4-FFF2-40B4-BE49-F238E27FC236}">
                  <a16:creationId xmlns:a16="http://schemas.microsoft.com/office/drawing/2014/main" id="{3CCC00E9-F893-4AAA-A469-85EFFC83C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9423" y="418567"/>
              <a:ext cx="2143125" cy="952500"/>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00464E56-5C12-453A-B80C-6C236EEFE4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9423" y="1447141"/>
              <a:ext cx="771919" cy="771919"/>
            </a:xfrm>
            <a:prstGeom prst="rect">
              <a:avLst/>
            </a:prstGeom>
          </p:spPr>
        </p:pic>
        <p:sp>
          <p:nvSpPr>
            <p:cNvPr id="10" name="TextBox 9">
              <a:extLst>
                <a:ext uri="{FF2B5EF4-FFF2-40B4-BE49-F238E27FC236}">
                  <a16:creationId xmlns:a16="http://schemas.microsoft.com/office/drawing/2014/main" id="{EBECE0A0-A544-4049-8989-B1F5B0A7F20E}"/>
                </a:ext>
              </a:extLst>
            </p:cNvPr>
            <p:cNvSpPr txBox="1"/>
            <p:nvPr/>
          </p:nvSpPr>
          <p:spPr>
            <a:xfrm>
              <a:off x="9878501" y="1292712"/>
              <a:ext cx="1073243" cy="830997"/>
            </a:xfrm>
            <a:prstGeom prst="rect">
              <a:avLst/>
            </a:prstGeom>
            <a:noFill/>
          </p:spPr>
          <p:txBody>
            <a:bodyPr wrap="none" rtlCol="0">
              <a:spAutoFit/>
            </a:bodyPr>
            <a:lstStyle/>
            <a:p>
              <a:r>
                <a:rPr lang="en-US" sz="4800" dirty="0" err="1">
                  <a:solidFill>
                    <a:srgbClr val="0F0F10"/>
                  </a:solidFill>
                  <a:latin typeface="+mj-lt"/>
                </a:rPr>
                <a:t>yed</a:t>
              </a:r>
              <a:endParaRPr lang="en-NL" sz="4800" dirty="0">
                <a:solidFill>
                  <a:srgbClr val="0F0F10"/>
                </a:solidFill>
                <a:latin typeface="+mj-lt"/>
              </a:endParaRPr>
            </a:p>
          </p:txBody>
        </p:sp>
      </p:grpSp>
      <p:pic>
        <p:nvPicPr>
          <p:cNvPr id="2" name="Picture 1">
            <a:extLst>
              <a:ext uri="{FF2B5EF4-FFF2-40B4-BE49-F238E27FC236}">
                <a16:creationId xmlns:a16="http://schemas.microsoft.com/office/drawing/2014/main" id="{643FD525-D817-4B23-BF4B-78CF34545165}"/>
              </a:ext>
            </a:extLst>
          </p:cNvPr>
          <p:cNvPicPr>
            <a:picLocks noChangeAspect="1"/>
          </p:cNvPicPr>
          <p:nvPr/>
        </p:nvPicPr>
        <p:blipFill>
          <a:blip r:embed="rId6"/>
          <a:stretch>
            <a:fillRect/>
          </a:stretch>
        </p:blipFill>
        <p:spPr>
          <a:xfrm>
            <a:off x="5049311" y="4946924"/>
            <a:ext cx="2762250" cy="742950"/>
          </a:xfrm>
          <a:prstGeom prst="rect">
            <a:avLst/>
          </a:prstGeom>
        </p:spPr>
      </p:pic>
    </p:spTree>
    <p:extLst>
      <p:ext uri="{BB962C8B-B14F-4D97-AF65-F5344CB8AC3E}">
        <p14:creationId xmlns:p14="http://schemas.microsoft.com/office/powerpoint/2010/main" val="4093796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
        <p:nvSpPr>
          <p:cNvPr id="28" name="Title 1">
            <a:extLst>
              <a:ext uri="{FF2B5EF4-FFF2-40B4-BE49-F238E27FC236}">
                <a16:creationId xmlns:a16="http://schemas.microsoft.com/office/drawing/2014/main" id="{C643ADFF-677D-432D-9FC6-4949F81EB27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spTree>
    <p:extLst>
      <p:ext uri="{BB962C8B-B14F-4D97-AF65-F5344CB8AC3E}">
        <p14:creationId xmlns:p14="http://schemas.microsoft.com/office/powerpoint/2010/main" val="10236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5E66F3-599D-4FF7-8DF1-CF3DB653711E}"/>
              </a:ext>
            </a:extLst>
          </p:cNvPr>
          <p:cNvSpPr txBox="1">
            <a:spLocks/>
          </p:cNvSpPr>
          <p:nvPr/>
        </p:nvSpPr>
        <p:spPr>
          <a:xfrm rot="16200000">
            <a:off x="-2963256" y="2943868"/>
            <a:ext cx="6858000" cy="970261"/>
          </a:xfrm>
          <a:prstGeom prst="rect">
            <a:avLst/>
          </a:prstGeom>
          <a:solidFill>
            <a:schemeClr val="bg1"/>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2">
                    <a:lumMod val="75000"/>
                  </a:schemeClr>
                </a:solidFill>
              </a:rPr>
              <a:t>What to expect</a:t>
            </a:r>
            <a:endParaRPr lang="en-NL" sz="5400" dirty="0">
              <a:solidFill>
                <a:schemeClr val="bg2">
                  <a:lumMod val="75000"/>
                </a:schemeClr>
              </a:solidFill>
            </a:endParaRPr>
          </a:p>
        </p:txBody>
      </p:sp>
      <p:pic>
        <p:nvPicPr>
          <p:cNvPr id="2050" name="Picture 2" descr="ArgoUML ontwerp diagram">
            <a:extLst>
              <a:ext uri="{FF2B5EF4-FFF2-40B4-BE49-F238E27FC236}">
                <a16:creationId xmlns:a16="http://schemas.microsoft.com/office/drawing/2014/main" id="{D0DD4ED8-818D-4C8F-898F-E2068032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934" y="271840"/>
            <a:ext cx="4366131" cy="61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5468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5491</TotalTime>
  <Words>3330</Words>
  <Application>Microsoft Office PowerPoint</Application>
  <PresentationFormat>Widescreen</PresentationFormat>
  <Paragraphs>612</Paragraphs>
  <Slides>130</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130</vt:i4>
      </vt:variant>
    </vt:vector>
  </HeadingPairs>
  <TitlesOfParts>
    <vt:vector size="136"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PowerPoint Presentation</vt:lpstr>
      <vt:lpstr>PowerPoint Presentation</vt:lpstr>
      <vt:lpstr>DEMO</vt:lpstr>
      <vt:lpstr>Analysis Spring Framework</vt:lpstr>
      <vt:lpstr>PowerPoint Presentation</vt:lpstr>
      <vt:lpstr>PowerPoint Presentation</vt:lpstr>
      <vt:lpstr>PowerPoint Presentation</vt:lpstr>
      <vt:lpstr>PowerPoint Presentation</vt:lpstr>
      <vt:lpstr>DEMO</vt:lpstr>
      <vt:lpstr> Tools</vt:lpstr>
      <vt:lpstr>So ….</vt:lpstr>
      <vt:lpstr>PowerPoint Presentation</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156</cp:revision>
  <dcterms:created xsi:type="dcterms:W3CDTF">2021-03-14T11:20:56Z</dcterms:created>
  <dcterms:modified xsi:type="dcterms:W3CDTF">2021-03-24T13:08:41Z</dcterms:modified>
</cp:coreProperties>
</file>